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67" r:id="rId4"/>
    <p:sldId id="273" r:id="rId5"/>
    <p:sldId id="275" r:id="rId6"/>
    <p:sldId id="274" r:id="rId7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9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5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57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5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2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3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068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21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0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79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5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5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7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1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6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8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8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0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3"/>
            <a:ext cx="12192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6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94"/>
            <a:ext cx="12191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24.08.2020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uk-UA" sz="4000" b="1" kern="1200" dirty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59696" y="241748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Инновационная </a:t>
            </a:r>
          </a:p>
          <a:p>
            <a:r>
              <a:rPr lang="ru-RU" sz="43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</a:t>
            </a:r>
          </a:p>
        </p:txBody>
      </p:sp>
      <p:pic>
        <p:nvPicPr>
          <p:cNvPr id="3074" name="Picture 2" descr="https://fip.kpmo.ru/storage/news_files/dl5OX43Oe90h2L43aZGhAutPyqwNWShOnFSeiTue.png"/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3"/>
          <a:stretch/>
        </p:blipFill>
        <p:spPr bwMode="auto">
          <a:xfrm>
            <a:off x="4729677" y="4344415"/>
            <a:ext cx="2859051" cy="23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abore.ru/res_ru/0_image_574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90" y="4341565"/>
            <a:ext cx="3108862" cy="236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abore.ru/res_ru/0_image_5750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727" y="4341565"/>
            <a:ext cx="3129886" cy="23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Картинки по запросу инновации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98" y="980729"/>
            <a:ext cx="2250010" cy="159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nnonet.labore.ru/pluginfile.php/111/mod_forum/post/118/IMG_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1618" y="1916832"/>
            <a:ext cx="3107034" cy="23652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90" y="1022234"/>
            <a:ext cx="4424202" cy="13357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76" y="3414992"/>
            <a:ext cx="4248472" cy="13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09532" y="5452658"/>
            <a:ext cx="9012196" cy="1192279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092" y="17974"/>
            <a:ext cx="10972800" cy="1143000"/>
          </a:xfrm>
          <a:noFill/>
        </p:spPr>
        <p:txBody>
          <a:bodyPr/>
          <a:lstStyle/>
          <a:p>
            <a:r>
              <a:rPr lang="ru-RU" dirty="0" smtClean="0"/>
              <a:t>Инновационные проекты гимназии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9532" y="1116876"/>
            <a:ext cx="5858318" cy="12145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3088" y="1116875"/>
            <a:ext cx="5571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Федеральная</a:t>
            </a:r>
            <a:r>
              <a:rPr lang="ru-RU" dirty="0">
                <a:solidFill>
                  <a:prstClr val="black"/>
                </a:solidFill>
              </a:rPr>
              <a:t> инновационная площадка «Создание автоматизированной системы управления процессом формирования индивидуальной образовательной траектории субъектов образовательного процесса»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942" y="2586632"/>
            <a:ext cx="585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Республиканская</a:t>
            </a:r>
            <a:r>
              <a:rPr lang="ru-RU" dirty="0">
                <a:solidFill>
                  <a:prstClr val="black"/>
                </a:solidFill>
              </a:rPr>
              <a:t> инновационная площадка «Комплекс электронных модулей – инструмент формирующего оценивания образовательных результатов обучающихся начальной школы в соответствии с требованиями ФГОС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532" y="2510987"/>
            <a:ext cx="5858318" cy="135162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532" y="4078418"/>
            <a:ext cx="9012195" cy="1192279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942" y="4224693"/>
            <a:ext cx="8725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Городская</a:t>
            </a:r>
            <a:r>
              <a:rPr lang="ru-RU" dirty="0">
                <a:solidFill>
                  <a:prstClr val="black"/>
                </a:solidFill>
              </a:rPr>
              <a:t> инновационная площадка «Сеть образовательных организаций города для внедрения автоматизированной системы сбора и анализа информации об индивидуальных образовательных достижениях обучающихся»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942" y="5587132"/>
            <a:ext cx="8790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Городская</a:t>
            </a:r>
            <a:r>
              <a:rPr lang="ru-RU" dirty="0" smtClean="0"/>
              <a:t> инновационная площадка по теме «Инновационная технология реализации программы по безопасности дорожного движения «Дети. Дорога. Жизнь.» с использованием электронной программы «Комплекс электронных модулей».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55429" y="1121643"/>
            <a:ext cx="2454875" cy="120976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1406" y="1116875"/>
            <a:ext cx="1763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Руководитель: </a:t>
            </a:r>
          </a:p>
          <a:p>
            <a:r>
              <a:rPr lang="ru-RU" dirty="0" smtClean="0"/>
              <a:t>Харитонова В.А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Координатор: </a:t>
            </a:r>
          </a:p>
          <a:p>
            <a:r>
              <a:rPr lang="ru-RU" dirty="0" smtClean="0"/>
              <a:t>Яворская Е.Л.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55429" y="2509897"/>
            <a:ext cx="2454876" cy="135162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1180" y="2586632"/>
            <a:ext cx="16534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Руководитель: </a:t>
            </a:r>
          </a:p>
          <a:p>
            <a:r>
              <a:rPr lang="ru-RU" dirty="0" smtClean="0"/>
              <a:t>Черезова В.Ю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Координатор:</a:t>
            </a:r>
          </a:p>
          <a:p>
            <a:r>
              <a:rPr lang="ru-RU" dirty="0" smtClean="0"/>
              <a:t>Горюнова Н.В.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521727" y="4077328"/>
            <a:ext cx="2039606" cy="1192279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21727" y="5455900"/>
            <a:ext cx="2039606" cy="1192279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03095" y="4068460"/>
            <a:ext cx="1676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Руководитель: </a:t>
            </a:r>
          </a:p>
          <a:p>
            <a:r>
              <a:rPr lang="ru-RU" dirty="0" smtClean="0"/>
              <a:t>Иванов М.А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Координатор:</a:t>
            </a:r>
          </a:p>
          <a:p>
            <a:r>
              <a:rPr lang="ru-RU" dirty="0" smtClean="0"/>
              <a:t>Яворская Е.Л.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9702564" y="5587132"/>
            <a:ext cx="165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Руководитель: </a:t>
            </a:r>
          </a:p>
          <a:p>
            <a:r>
              <a:rPr lang="ru-RU" dirty="0" smtClean="0"/>
              <a:t>Колотова Н.Ю.</a:t>
            </a:r>
            <a:endParaRPr lang="ru-RU" dirty="0"/>
          </a:p>
        </p:txBody>
      </p:sp>
      <p:pic>
        <p:nvPicPr>
          <p:cNvPr id="26" name="Picture 2" descr="Картинки по запросу педагоги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81" y="1382488"/>
            <a:ext cx="2595052" cy="23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Инновационные педагогические коллективы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856179"/>
              </p:ext>
            </p:extLst>
          </p:nvPr>
        </p:nvGraphicFramePr>
        <p:xfrm>
          <a:off x="1352980" y="2211885"/>
          <a:ext cx="9275806" cy="455562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92777"/>
                <a:gridCol w="2364703"/>
                <a:gridCol w="1818326"/>
              </a:tblGrid>
              <a:tr h="54779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ИПК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Руководитель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Количество участников</a:t>
                      </a:r>
                      <a:endParaRPr lang="ru-RU" sz="1800" b="1" dirty="0"/>
                    </a:p>
                  </a:txBody>
                  <a:tcPr anchor="ctr"/>
                </a:tc>
              </a:tr>
              <a:tr h="597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ИПК «КЭМ в основной школе»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Лебедь Ю.А.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9</a:t>
                      </a:r>
                      <a:endParaRPr lang="ru-RU" sz="1600" dirty="0"/>
                    </a:p>
                  </a:txBody>
                  <a:tcPr anchor="ctr"/>
                </a:tc>
              </a:tr>
              <a:tr h="460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ИПК «Индивидуальный образовательный проект»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Самарина И.Н. 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6</a:t>
                      </a:r>
                      <a:endParaRPr lang="ru-RU" sz="1600" dirty="0"/>
                    </a:p>
                  </a:txBody>
                  <a:tcPr anchor="ctr"/>
                </a:tc>
              </a:tr>
              <a:tr h="5970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ИПК «Сеть образовательных организаций по внедрению КЭМ»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Яворская Е.Л.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05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ИПК «Интерактивная карта Ижевска»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Егорова Е.В.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335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ИПК «Электронный мониторинг образовательных результатов в начальной школе»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Щенина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Н.А.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7114">
                <a:tc>
                  <a:txBody>
                    <a:bodyPr/>
                    <a:lstStyle/>
                    <a:p>
                      <a:pPr lvl="0"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ИПК «Родительский заказ на образование»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Харитонова В.А., координатор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Шудегова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А.А.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43</a:t>
                      </a:r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5808664" y="6677026"/>
            <a:ext cx="4859337" cy="180975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52980" y="1101519"/>
            <a:ext cx="9275806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 2019-2020 учебном году в гимназии действовало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14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инновационных педагогических </a:t>
            </a:r>
            <a:r>
              <a:rPr lang="ru-RU" dirty="0" smtClean="0">
                <a:solidFill>
                  <a:prstClr val="black"/>
                </a:solidFill>
              </a:rPr>
              <a:t>коллективов, из них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8</a:t>
            </a:r>
            <a:r>
              <a:rPr lang="ru-RU" dirty="0" smtClean="0">
                <a:solidFill>
                  <a:prstClr val="black"/>
                </a:solidFill>
              </a:rPr>
              <a:t> в экспериментальных классах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6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73324"/>
              </p:ext>
            </p:extLst>
          </p:nvPr>
        </p:nvGraphicFramePr>
        <p:xfrm>
          <a:off x="499871" y="2718487"/>
          <a:ext cx="5181771" cy="37976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87674"/>
                <a:gridCol w="2294097"/>
              </a:tblGrid>
              <a:tr h="653512"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/>
                        <a:t>Э</a:t>
                      </a:r>
                      <a:r>
                        <a:rPr lang="ru-RU" sz="1600" b="1" dirty="0" smtClean="0"/>
                        <a:t>кспериментальные классы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Руководитель</a:t>
                      </a:r>
                      <a:endParaRPr lang="ru-RU" sz="1600" b="1" dirty="0"/>
                    </a:p>
                  </a:txBody>
                  <a:tcPr anchor="ctr"/>
                </a:tc>
              </a:tr>
              <a:tr h="38470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/>
                        </a:rPr>
                        <a:t>ИПК «КЭМ в 5 «Е» классе»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Суходоева С.Г.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3459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ИПК «КЭМ в 6 «Д» классе» 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</a:rPr>
                        <a:t>Городничева</a:t>
                      </a:r>
                      <a:r>
                        <a:rPr lang="ru-RU" sz="1600" kern="1200" dirty="0" smtClean="0">
                          <a:effectLst/>
                        </a:rPr>
                        <a:t> Т. Л. 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3356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ИПК «КЭМ в 7 «Е» классе» 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Юсупова Л. В. 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3893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ИПК «КЭМ в 8 «Г» классе»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</a:rPr>
                        <a:t>Рассомахина</a:t>
                      </a:r>
                      <a:r>
                        <a:rPr lang="ru-RU" sz="1600" kern="1200" dirty="0" smtClean="0">
                          <a:effectLst/>
                        </a:rPr>
                        <a:t> Е. В.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420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ИПК «КЭМ в 1 «Б» классе»  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Костина А.Э. 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403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ИПК «КЭМ в 2 «Д» классе»  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effectLst/>
                        </a:rPr>
                        <a:t>Прозорова</a:t>
                      </a:r>
                      <a:r>
                        <a:rPr lang="ru-RU" sz="1600" kern="1200" dirty="0" smtClean="0">
                          <a:effectLst/>
                        </a:rPr>
                        <a:t> И.Н. </a:t>
                      </a:r>
                    </a:p>
                  </a:txBody>
                  <a:tcPr anchor="ctr"/>
                </a:tc>
              </a:tr>
              <a:tr h="4366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ИПК «КЭМ в 3 «Р» классе»  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Наумова М.М. 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428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ИПК «КЭМ в 4 «Б» классе» 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effectLst/>
                        </a:rPr>
                        <a:t>Андреева Т.Ю.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98651" y="16392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Инновационные педагогические </a:t>
            </a:r>
            <a:r>
              <a:rPr lang="ru-RU" sz="3200" dirty="0" smtClean="0"/>
              <a:t>коллективы</a:t>
            </a:r>
            <a:br>
              <a:rPr lang="ru-RU" sz="3200" dirty="0" smtClean="0"/>
            </a:br>
            <a:r>
              <a:rPr lang="ru-RU" sz="3200" dirty="0" smtClean="0"/>
              <a:t>экспериментальных классов</a:t>
            </a:r>
            <a:endParaRPr lang="ru-RU" sz="3200" dirty="0"/>
          </a:p>
        </p:txBody>
      </p:sp>
      <p:grpSp>
        <p:nvGrpSpPr>
          <p:cNvPr id="6" name="Группа 18"/>
          <p:cNvGrpSpPr>
            <a:grpSpLocks/>
          </p:cNvGrpSpPr>
          <p:nvPr/>
        </p:nvGrpSpPr>
        <p:grpSpPr bwMode="auto">
          <a:xfrm>
            <a:off x="5808664" y="6677026"/>
            <a:ext cx="4859337" cy="180975"/>
            <a:chOff x="2196000" y="1620000"/>
            <a:chExt cx="4860000" cy="180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96000" y="1620000"/>
              <a:ext cx="539824" cy="180000"/>
            </a:xfrm>
            <a:prstGeom prst="rect">
              <a:avLst/>
            </a:prstGeom>
            <a:solidFill>
              <a:srgbClr val="F652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35824" y="1620000"/>
              <a:ext cx="539824" cy="180000"/>
            </a:xfrm>
            <a:prstGeom prst="rect">
              <a:avLst/>
            </a:prstGeom>
            <a:solidFill>
              <a:srgbClr val="EC86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75647" y="1620000"/>
              <a:ext cx="539824" cy="180000"/>
            </a:xfrm>
            <a:prstGeom prst="rect">
              <a:avLst/>
            </a:prstGeom>
            <a:solidFill>
              <a:srgbClr val="9595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815471" y="1620000"/>
              <a:ext cx="539824" cy="180000"/>
            </a:xfrm>
            <a:prstGeom prst="rect">
              <a:avLst/>
            </a:prstGeom>
            <a:solidFill>
              <a:srgbClr val="407E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355295" y="1620000"/>
              <a:ext cx="541411" cy="180000"/>
            </a:xfrm>
            <a:prstGeom prst="rect">
              <a:avLst/>
            </a:prstGeom>
            <a:solidFill>
              <a:srgbClr val="009CA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896705" y="1620000"/>
              <a:ext cx="539824" cy="180000"/>
            </a:xfrm>
            <a:prstGeom prst="rect">
              <a:avLst/>
            </a:prstGeom>
            <a:solidFill>
              <a:srgbClr val="6CC2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436529" y="1620000"/>
              <a:ext cx="539824" cy="180000"/>
            </a:xfrm>
            <a:prstGeom prst="rect">
              <a:avLst/>
            </a:prstGeom>
            <a:solidFill>
              <a:srgbClr val="F2A9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976353" y="1620000"/>
              <a:ext cx="539824" cy="180000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16176" y="1620000"/>
              <a:ext cx="539824" cy="180000"/>
            </a:xfrm>
            <a:prstGeom prst="rect">
              <a:avLst/>
            </a:prstGeom>
            <a:solidFill>
              <a:srgbClr val="C04C3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21437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4" descr="Картинки по запросу педагоги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" y="274490"/>
            <a:ext cx="859944" cy="8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9883" y="2610683"/>
            <a:ext cx="59467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экспериментальной деятельности приняли </a:t>
            </a:r>
            <a:r>
              <a:rPr lang="ru-RU" dirty="0" smtClean="0"/>
              <a:t>активное участие </a:t>
            </a:r>
            <a:r>
              <a:rPr lang="ru-RU" dirty="0"/>
              <a:t>38 учителей, специалистов и руководителей гимназии.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19 учителей = 80 </a:t>
            </a:r>
            <a:r>
              <a:rPr lang="ru-RU" b="1" dirty="0">
                <a:solidFill>
                  <a:srgbClr val="FF0000"/>
                </a:solidFill>
              </a:rPr>
              <a:t>образовательных ресурсов</a:t>
            </a:r>
            <a:r>
              <a:rPr lang="ru-RU" dirty="0"/>
              <a:t> на основе предметного содержания математики, изо, технологии, музыки, </a:t>
            </a:r>
            <a:r>
              <a:rPr lang="ru-RU" dirty="0" err="1"/>
              <a:t>мхк</a:t>
            </a:r>
            <a:r>
              <a:rPr lang="ru-RU" dirty="0"/>
              <a:t>, физкультуры, этнокультурного образования, иностранных языков, информатики, биологии, географии, истории, русского языка и литературы, журналистики;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35 учителей = 51 </a:t>
            </a:r>
            <a:r>
              <a:rPr lang="ru-RU" b="1" dirty="0">
                <a:solidFill>
                  <a:srgbClr val="FF0000"/>
                </a:solidFill>
              </a:rPr>
              <a:t>образовательное событие </a:t>
            </a:r>
            <a:r>
              <a:rPr lang="ru-RU" dirty="0" smtClean="0"/>
              <a:t> предметного и </a:t>
            </a:r>
            <a:r>
              <a:rPr lang="ru-RU" dirty="0" err="1"/>
              <a:t>межпредметного</a:t>
            </a:r>
            <a:r>
              <a:rPr lang="ru-RU" dirty="0"/>
              <a:t> характера, а также в формате разновозрастного </a:t>
            </a:r>
            <a:r>
              <a:rPr lang="ru-RU" dirty="0" smtClean="0"/>
              <a:t>сотрудничества:</a:t>
            </a:r>
          </a:p>
          <a:p>
            <a:pPr lvl="1" algn="just"/>
            <a:r>
              <a:rPr lang="ru-RU" dirty="0" smtClean="0"/>
              <a:t>23 учителя - создатели </a:t>
            </a:r>
            <a:r>
              <a:rPr lang="ru-RU" dirty="0"/>
              <a:t>события и </a:t>
            </a:r>
            <a:r>
              <a:rPr lang="ru-RU" dirty="0" smtClean="0"/>
              <a:t>эксперты  </a:t>
            </a:r>
          </a:p>
          <a:p>
            <a:pPr lvl="1" algn="just"/>
            <a:r>
              <a:rPr lang="ru-RU" dirty="0" smtClean="0"/>
              <a:t>12 учителей - эксперты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59815" y="1505377"/>
            <a:ext cx="9275806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Цель - комплексное </a:t>
            </a:r>
            <a:r>
              <a:rPr lang="ru-RU" dirty="0"/>
              <a:t>использование инновационного продукта гимназии - «Комплекса электронных модулей» (КЭМ) для отработки взаимодействия электронных модулей КЭМ в масштабе класса с целью реализации принципа индивидуализации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650148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863064" y="3066950"/>
            <a:ext cx="4249778" cy="1658713"/>
          </a:xfrm>
          <a:prstGeom prst="rect">
            <a:avLst/>
          </a:prstGeom>
          <a:ln>
            <a:solidFill>
              <a:srgbClr val="00667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135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Результаты инновационной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35438" y="5127828"/>
            <a:ext cx="6321124" cy="1497495"/>
          </a:xfrm>
          <a:prstGeom prst="rect">
            <a:avLst/>
          </a:prstGeom>
          <a:ln>
            <a:solidFill>
              <a:srgbClr val="D5005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9091" y="5350847"/>
            <a:ext cx="5586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prstClr val="black"/>
                </a:solidFill>
              </a:rPr>
              <a:t>Опыт инновационной деятельности представлен </a:t>
            </a:r>
            <a:r>
              <a:rPr lang="ru-RU" altLang="ru-RU" dirty="0">
                <a:solidFill>
                  <a:prstClr val="black"/>
                </a:solidFill>
              </a:rPr>
              <a:t>в </a:t>
            </a:r>
            <a:r>
              <a:rPr lang="ru-RU" altLang="ru-RU" dirty="0" smtClean="0">
                <a:solidFill>
                  <a:prstClr val="black"/>
                </a:solidFill>
              </a:rPr>
              <a:t>публикациях, на съездах, конференциях, конкурсах различного уровня 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2167" y="3061814"/>
            <a:ext cx="4829477" cy="16638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3586" y="1185743"/>
            <a:ext cx="4610660" cy="14974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3318" r="71128" b="62168"/>
          <a:stretch/>
        </p:blipFill>
        <p:spPr>
          <a:xfrm>
            <a:off x="-34293" y="958119"/>
            <a:ext cx="2034862" cy="20091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40722" y="1167174"/>
            <a:ext cx="2145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Добро пожаловать на PowerPointBase.com!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9497" y="1167173"/>
            <a:ext cx="4901475" cy="1529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9" t="3318" r="41093" b="62168"/>
          <a:stretch/>
        </p:blipFill>
        <p:spPr>
          <a:xfrm>
            <a:off x="5107232" y="2847773"/>
            <a:ext cx="2034862" cy="20091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21" t="3097" r="10561" b="62389"/>
          <a:stretch/>
        </p:blipFill>
        <p:spPr>
          <a:xfrm>
            <a:off x="1144229" y="4767720"/>
            <a:ext cx="2034862" cy="20091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43366" y="3167407"/>
            <a:ext cx="4567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prstClr val="black"/>
                </a:solidFill>
              </a:rPr>
              <a:t>Развивается инновационная Сеть </a:t>
            </a:r>
            <a:r>
              <a:rPr lang="ru-RU" altLang="ru-RU" dirty="0" smtClean="0">
                <a:solidFill>
                  <a:prstClr val="black"/>
                </a:solidFill>
              </a:rPr>
              <a:t>школ </a:t>
            </a:r>
            <a:r>
              <a:rPr lang="ru-RU" altLang="ru-RU" dirty="0">
                <a:solidFill>
                  <a:prstClr val="black"/>
                </a:solidFill>
              </a:rPr>
              <a:t>Удмуртии и </a:t>
            </a:r>
            <a:r>
              <a:rPr lang="ru-RU" altLang="ru-RU" dirty="0" smtClean="0">
                <a:solidFill>
                  <a:prstClr val="black"/>
                </a:solidFill>
              </a:rPr>
              <a:t>России</a:t>
            </a:r>
            <a:r>
              <a:rPr lang="ru-RU" altLang="ru-RU" dirty="0" smtClean="0">
                <a:solidFill>
                  <a:prstClr val="black"/>
                </a:solidFill>
              </a:rPr>
              <a:t>: </a:t>
            </a:r>
            <a:endParaRPr lang="ru-RU" alt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altLang="ru-RU" b="1" dirty="0" smtClean="0">
                <a:solidFill>
                  <a:prstClr val="black"/>
                </a:solidFill>
              </a:rPr>
              <a:t>14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</a:rPr>
              <a:t>образовательных организаций,</a:t>
            </a:r>
            <a:endParaRPr lang="ru-RU" alt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б</a:t>
            </a:r>
            <a:r>
              <a:rPr lang="ru-RU" dirty="0" smtClean="0">
                <a:solidFill>
                  <a:prstClr val="black"/>
                </a:solidFill>
              </a:rPr>
              <a:t>олее </a:t>
            </a:r>
            <a:r>
              <a:rPr lang="ru-RU" b="1" dirty="0" smtClean="0">
                <a:solidFill>
                  <a:prstClr val="black"/>
                </a:solidFill>
              </a:rPr>
              <a:t>240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классных коллективов, более </a:t>
            </a:r>
            <a:r>
              <a:rPr lang="ru-RU" b="1" dirty="0">
                <a:solidFill>
                  <a:prstClr val="black"/>
                </a:solidFill>
              </a:rPr>
              <a:t>160 </a:t>
            </a:r>
            <a:r>
              <a:rPr lang="ru-RU" dirty="0">
                <a:solidFill>
                  <a:prstClr val="black"/>
                </a:solidFill>
              </a:rPr>
              <a:t>учителей, специалистов и </a:t>
            </a:r>
            <a:r>
              <a:rPr lang="ru-RU" dirty="0" smtClean="0">
                <a:solidFill>
                  <a:prstClr val="black"/>
                </a:solidFill>
              </a:rPr>
              <a:t>руководителей</a:t>
            </a:r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12281" y="2195120"/>
            <a:ext cx="4781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54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учителя – активные пользователи </a:t>
            </a:r>
            <a:r>
              <a:rPr lang="ru-RU" dirty="0" smtClean="0">
                <a:solidFill>
                  <a:prstClr val="black"/>
                </a:solidFill>
              </a:rPr>
              <a:t>КЭМ</a:t>
            </a: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80" y="5244940"/>
            <a:ext cx="1220959" cy="1135144"/>
          </a:xfrm>
          <a:prstGeom prst="ellipse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538" y="3009278"/>
            <a:ext cx="1726250" cy="1716386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600723" y="1558525"/>
            <a:ext cx="866676" cy="711338"/>
            <a:chOff x="600723" y="1558525"/>
            <a:chExt cx="866676" cy="71133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12435" y="1558525"/>
              <a:ext cx="741406" cy="71133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0723" y="1653116"/>
              <a:ext cx="866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chemeClr val="bg1"/>
                  </a:solidFill>
                </a:rPr>
                <a:t>КЭМ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23757" y="3281286"/>
            <a:ext cx="3892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/>
              <a:t>17 у</a:t>
            </a:r>
            <a:r>
              <a:rPr lang="ru-RU" b="1" dirty="0"/>
              <a:t>чителей </a:t>
            </a:r>
            <a:r>
              <a:rPr lang="ru-RU" dirty="0">
                <a:solidFill>
                  <a:prstClr val="black"/>
                </a:solidFill>
              </a:rPr>
              <a:t>гимназии</a:t>
            </a:r>
            <a:endParaRPr lang="ru-RU" altLang="ru-RU" dirty="0">
              <a:solidFill>
                <a:prstClr val="black"/>
              </a:solidFill>
            </a:endParaRPr>
          </a:p>
          <a:p>
            <a:pPr algn="ctr"/>
            <a:r>
              <a:rPr lang="ru-RU" altLang="ru-RU" dirty="0" smtClean="0">
                <a:solidFill>
                  <a:prstClr val="black"/>
                </a:solidFill>
              </a:rPr>
              <a:t>приняли </a:t>
            </a:r>
            <a:r>
              <a:rPr lang="ru-RU" altLang="ru-RU" dirty="0">
                <a:solidFill>
                  <a:prstClr val="black"/>
                </a:solidFill>
              </a:rPr>
              <a:t>участие в</a:t>
            </a:r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</a:rPr>
              <a:t>проведении семинаров, </a:t>
            </a:r>
            <a:r>
              <a:rPr lang="ru-RU" altLang="ru-RU" dirty="0" err="1" smtClean="0">
                <a:solidFill>
                  <a:prstClr val="black"/>
                </a:solidFill>
              </a:rPr>
              <a:t>вебинаров</a:t>
            </a:r>
            <a:r>
              <a:rPr lang="ru-RU" altLang="ru-RU" dirty="0" smtClean="0">
                <a:solidFill>
                  <a:prstClr val="black"/>
                </a:solidFill>
              </a:rPr>
              <a:t>, </a:t>
            </a:r>
            <a:r>
              <a:rPr lang="ru-RU" altLang="ru-RU" dirty="0" smtClean="0">
                <a:solidFill>
                  <a:prstClr val="black"/>
                </a:solidFill>
              </a:rPr>
              <a:t>скайп-консультаций </a:t>
            </a:r>
            <a:r>
              <a:rPr lang="ru-RU" altLang="ru-RU" dirty="0" smtClean="0">
                <a:solidFill>
                  <a:prstClr val="black"/>
                </a:solidFill>
              </a:rPr>
              <a:t>в Сети </a:t>
            </a:r>
            <a:r>
              <a:rPr lang="ru-RU" altLang="ru-RU" dirty="0" smtClean="0">
                <a:solidFill>
                  <a:prstClr val="black"/>
                </a:solidFill>
              </a:rPr>
              <a:t>школ</a:t>
            </a:r>
            <a:endParaRPr lang="ru-RU" altLang="ru-RU" dirty="0" smtClean="0">
              <a:solidFill>
                <a:prstClr val="black"/>
              </a:solidFill>
            </a:endParaRPr>
          </a:p>
          <a:p>
            <a:pPr algn="ctr"/>
            <a:r>
              <a:rPr lang="ru-RU" altLang="ru-RU" dirty="0" smtClean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pic>
        <p:nvPicPr>
          <p:cNvPr id="27" name="Picture 6" descr="http://www.seu.ac.lk/ospim/images/team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19861" y="4870123"/>
            <a:ext cx="2276097" cy="175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1139" y="1263425"/>
            <a:ext cx="4503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Создана и апробирована в гимназии </a:t>
            </a:r>
            <a:r>
              <a:rPr lang="ru-RU" b="1" dirty="0" smtClean="0"/>
              <a:t>автоматизированная система «Комплекс электронных модулей» </a:t>
            </a:r>
            <a:r>
              <a:rPr lang="ru-RU" dirty="0" smtClean="0"/>
              <a:t>(КЭМ)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93952" y="1275854"/>
            <a:ext cx="4487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Разработан </a:t>
            </a:r>
            <a:r>
              <a:rPr lang="ru-RU" dirty="0" smtClean="0"/>
              <a:t>и включен в систему КЭМ электронный </a:t>
            </a:r>
            <a:r>
              <a:rPr lang="ru-RU" dirty="0"/>
              <a:t>мониторинг </a:t>
            </a:r>
            <a:r>
              <a:rPr lang="ru-RU" b="1" dirty="0" smtClean="0"/>
              <a:t>предметных </a:t>
            </a:r>
            <a:r>
              <a:rPr lang="ru-RU" dirty="0" smtClean="0"/>
              <a:t>образовательных </a:t>
            </a:r>
            <a:r>
              <a:rPr lang="ru-RU" dirty="0"/>
              <a:t>результатов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153028780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556</Words>
  <Application>Microsoft Office PowerPoint</Application>
  <PresentationFormat>Широкоэкранный</PresentationFormat>
  <Paragraphs>85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1_Тема Office</vt:lpstr>
      <vt:lpstr>Специальное оформление</vt:lpstr>
      <vt:lpstr>Презентация PowerPoint</vt:lpstr>
      <vt:lpstr>Инновационные проекты гимназии</vt:lpstr>
      <vt:lpstr>Инновационные педагогические коллективы</vt:lpstr>
      <vt:lpstr>Инновационные педагогические коллективы экспериментальных классов</vt:lpstr>
      <vt:lpstr>Результаты инновационной деятельности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Львовна Яворская</dc:creator>
  <cp:lastModifiedBy>Екатерина Львовна Яворская</cp:lastModifiedBy>
  <cp:revision>29</cp:revision>
  <cp:lastPrinted>2020-08-21T08:26:56Z</cp:lastPrinted>
  <dcterms:created xsi:type="dcterms:W3CDTF">2020-08-17T06:31:54Z</dcterms:created>
  <dcterms:modified xsi:type="dcterms:W3CDTF">2020-08-24T08:23:29Z</dcterms:modified>
</cp:coreProperties>
</file>